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1"/>
  </p:notesMasterIdLst>
  <p:sldIdLst>
    <p:sldId id="263" r:id="rId3"/>
    <p:sldId id="265" r:id="rId4"/>
    <p:sldId id="283" r:id="rId5"/>
    <p:sldId id="284" r:id="rId6"/>
    <p:sldId id="276" r:id="rId7"/>
    <p:sldId id="278" r:id="rId8"/>
    <p:sldId id="268" r:id="rId9"/>
    <p:sldId id="270" r:id="rId10"/>
    <p:sldId id="271" r:id="rId11"/>
    <p:sldId id="269" r:id="rId12"/>
    <p:sldId id="281" r:id="rId13"/>
    <p:sldId id="282" r:id="rId14"/>
    <p:sldId id="277" r:id="rId15"/>
    <p:sldId id="280"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3F9A"/>
    <a:srgbClr val="990099"/>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186" y="-90"/>
      </p:cViewPr>
      <p:guideLst>
        <p:guide orient="horz" pos="2160"/>
        <p:guide pos="2880"/>
      </p:guideLst>
    </p:cSldViewPr>
  </p:slideViewPr>
  <p:notesTextViewPr>
    <p:cViewPr>
      <p:scale>
        <a:sx n="1" d="1"/>
        <a:sy n="1" d="1"/>
      </p:scale>
      <p:origin x="0" y="0"/>
    </p:cViewPr>
  </p:notesTextViewPr>
  <p:gridSpacing cx="182880" cy="18288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7E601A-BB81-493C-901D-D08006609097}" type="datetimeFigureOut">
              <a:rPr lang="en-US" smtClean="0"/>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92842-D1FC-4538-BE2D-C0E89F9A48B6}" type="slidenum">
              <a:rPr lang="en-US" smtClean="0"/>
              <a:t>‹#›</a:t>
            </a:fld>
            <a:endParaRPr lang="en-US"/>
          </a:p>
        </p:txBody>
      </p:sp>
    </p:spTree>
    <p:extLst>
      <p:ext uri="{BB962C8B-B14F-4D97-AF65-F5344CB8AC3E}">
        <p14:creationId xmlns:p14="http://schemas.microsoft.com/office/powerpoint/2010/main" val="3361974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Show participants where the </a:t>
            </a:r>
            <a:r>
              <a:rPr lang="en-US" b="1" dirty="0" smtClean="0"/>
              <a:t>View User Progress </a:t>
            </a:r>
            <a:r>
              <a:rPr lang="en-US" dirty="0" smtClean="0"/>
              <a:t>link</a:t>
            </a:r>
            <a:r>
              <a:rPr lang="en-US" baseline="0" dirty="0" smtClean="0"/>
              <a:t> is.</a:t>
            </a:r>
          </a:p>
          <a:p>
            <a:pPr marL="228600" indent="-228600">
              <a:buAutoNum type="arabicPeriod"/>
            </a:pPr>
            <a:r>
              <a:rPr lang="en-US" baseline="0" dirty="0" smtClean="0"/>
              <a:t>Ask them to click into the </a:t>
            </a:r>
            <a:r>
              <a:rPr lang="en-US" b="1" baseline="0" dirty="0" smtClean="0"/>
              <a:t>View User Progress </a:t>
            </a:r>
            <a:r>
              <a:rPr lang="en-US" baseline="0" dirty="0" smtClean="0"/>
              <a:t>tool.</a:t>
            </a:r>
          </a:p>
          <a:p>
            <a:pPr marL="0" indent="0">
              <a:buNone/>
            </a:pPr>
            <a:endParaRPr lang="en-US" dirty="0"/>
          </a:p>
        </p:txBody>
      </p:sp>
      <p:sp>
        <p:nvSpPr>
          <p:cNvPr id="4" name="Slide Number Placeholder 3"/>
          <p:cNvSpPr>
            <a:spLocks noGrp="1"/>
          </p:cNvSpPr>
          <p:nvPr>
            <p:ph type="sldNum" sz="quarter" idx="10"/>
          </p:nvPr>
        </p:nvSpPr>
        <p:spPr/>
        <p:txBody>
          <a:bodyPr/>
          <a:lstStyle/>
          <a:p>
            <a:fld id="{F5C42179-CF46-4575-A2FF-8B7709573A8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7544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u="none" strike="noStrike" kern="1200" baseline="0" dirty="0" smtClean="0">
                <a:solidFill>
                  <a:schemeClr val="tx1"/>
                </a:solidFill>
                <a:latin typeface="+mn-lt"/>
                <a:ea typeface="+mn-ea"/>
                <a:cs typeface="+mn-cs"/>
              </a:rPr>
              <a:t>Tell Participants to watch you demonstrate this feature (they will not have any users yet).</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Make sure you are in an active course with active students in order to demonstrate this feature.</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Explain that the </a:t>
            </a:r>
            <a:r>
              <a:rPr lang="en-US" sz="1200" b="1" i="0" u="none" strike="noStrike" kern="1200" baseline="0" dirty="0" smtClean="0">
                <a:solidFill>
                  <a:schemeClr val="tx1"/>
                </a:solidFill>
                <a:latin typeface="+mn-lt"/>
                <a:ea typeface="+mn-ea"/>
                <a:cs typeface="+mn-cs"/>
              </a:rPr>
              <a:t>User Progress </a:t>
            </a:r>
            <a:r>
              <a:rPr lang="en-US" sz="1200" b="0" i="0" u="none" strike="noStrike" kern="1200" baseline="0" dirty="0" smtClean="0">
                <a:solidFill>
                  <a:schemeClr val="tx1"/>
                </a:solidFill>
                <a:latin typeface="+mn-lt"/>
                <a:ea typeface="+mn-ea"/>
                <a:cs typeface="+mn-cs"/>
              </a:rPr>
              <a:t>screen initially displays the first student in the course; use the [</a:t>
            </a:r>
            <a:r>
              <a:rPr lang="en-US" sz="1200" b="1" i="0" u="none" strike="noStrike" kern="1200" baseline="0" dirty="0" smtClean="0">
                <a:solidFill>
                  <a:schemeClr val="tx1"/>
                </a:solidFill>
                <a:latin typeface="+mn-lt"/>
                <a:ea typeface="+mn-ea"/>
                <a:cs typeface="+mn-cs"/>
              </a:rPr>
              <a:t>Select different user</a:t>
            </a:r>
            <a:r>
              <a:rPr lang="en-US" sz="1200" b="0" i="0" u="none" strike="noStrike" kern="1200" baseline="0" dirty="0" smtClean="0">
                <a:solidFill>
                  <a:schemeClr val="tx1"/>
                </a:solidFill>
                <a:latin typeface="+mn-lt"/>
                <a:ea typeface="+mn-ea"/>
                <a:cs typeface="+mn-cs"/>
              </a:rPr>
              <a:t>]</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link to see course progress for other students.</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Select the </a:t>
            </a:r>
            <a:r>
              <a:rPr lang="en-US" sz="1200" b="1" i="0" u="none" strike="noStrike" kern="1200" baseline="0" dirty="0" smtClean="0">
                <a:solidFill>
                  <a:schemeClr val="tx1"/>
                </a:solidFill>
                <a:latin typeface="+mn-lt"/>
                <a:ea typeface="+mn-ea"/>
                <a:cs typeface="+mn-cs"/>
              </a:rPr>
              <a:t>Change</a:t>
            </a:r>
            <a:r>
              <a:rPr lang="en-US" sz="1200" b="0" i="0" u="none" strike="noStrike" kern="1200" baseline="0" dirty="0" smtClean="0">
                <a:solidFill>
                  <a:schemeClr val="tx1"/>
                </a:solidFill>
                <a:latin typeface="+mn-lt"/>
                <a:ea typeface="+mn-ea"/>
                <a:cs typeface="+mn-cs"/>
              </a:rPr>
              <a:t> button and select </a:t>
            </a:r>
            <a:r>
              <a:rPr lang="en-US" sz="1200" b="1" i="0" u="none" strike="noStrike" kern="1200" baseline="0" dirty="0" smtClean="0">
                <a:solidFill>
                  <a:schemeClr val="tx1"/>
                </a:solidFill>
                <a:latin typeface="+mn-lt"/>
                <a:ea typeface="+mn-ea"/>
                <a:cs typeface="+mn-cs"/>
              </a:rPr>
              <a:t>Content </a:t>
            </a:r>
            <a:r>
              <a:rPr lang="en-US" sz="1200" b="0" i="0" u="none" strike="noStrike" kern="1200" baseline="0" dirty="0" smtClean="0">
                <a:solidFill>
                  <a:schemeClr val="tx1"/>
                </a:solidFill>
                <a:latin typeface="+mn-lt"/>
                <a:ea typeface="+mn-ea"/>
                <a:cs typeface="+mn-cs"/>
              </a:rPr>
              <a:t>and then the </a:t>
            </a:r>
            <a:r>
              <a:rPr lang="en-US" sz="1200" b="1" i="0" u="none" strike="noStrike" kern="1200" baseline="0" dirty="0" smtClean="0">
                <a:solidFill>
                  <a:schemeClr val="tx1"/>
                </a:solidFill>
                <a:latin typeface="+mn-lt"/>
                <a:ea typeface="+mn-ea"/>
                <a:cs typeface="+mn-cs"/>
              </a:rPr>
              <a:t>Apply</a:t>
            </a:r>
            <a:r>
              <a:rPr lang="en-US" sz="1200" b="0" i="0" u="none" strike="noStrike" kern="1200" baseline="0" dirty="0" smtClean="0">
                <a:solidFill>
                  <a:schemeClr val="tx1"/>
                </a:solidFill>
                <a:latin typeface="+mn-lt"/>
                <a:ea typeface="+mn-ea"/>
                <a:cs typeface="+mn-cs"/>
              </a:rPr>
              <a:t> button.</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Explain the various other types of statistics that can be seen using the </a:t>
            </a:r>
            <a:r>
              <a:rPr lang="en-US" sz="1200" b="1" i="0" u="none" strike="noStrike" kern="1200" baseline="0" dirty="0" smtClean="0">
                <a:solidFill>
                  <a:schemeClr val="tx1"/>
                </a:solidFill>
                <a:latin typeface="+mn-lt"/>
                <a:ea typeface="+mn-ea"/>
                <a:cs typeface="+mn-cs"/>
              </a:rPr>
              <a:t>View User Progress </a:t>
            </a:r>
            <a:r>
              <a:rPr lang="en-US" sz="1200" b="0" i="0" u="none" strike="noStrike" kern="1200" baseline="0" dirty="0" smtClean="0">
                <a:solidFill>
                  <a:schemeClr val="tx1"/>
                </a:solidFill>
                <a:latin typeface="+mn-lt"/>
                <a:ea typeface="+mn-ea"/>
                <a:cs typeface="+mn-cs"/>
              </a:rPr>
              <a:t>tool.</a:t>
            </a:r>
          </a:p>
          <a:p>
            <a:pPr marL="228600" indent="-228600">
              <a:buFont typeface="+mj-lt"/>
              <a:buAutoNum type="arabicPeriod"/>
            </a:pPr>
            <a:r>
              <a:rPr lang="en-US" sz="1200" b="0" i="0" u="none" strike="noStrike" kern="1200" baseline="0" dirty="0" smtClean="0">
                <a:solidFill>
                  <a:schemeClr val="tx1"/>
                </a:solidFill>
                <a:latin typeface="+mn-lt"/>
                <a:ea typeface="+mn-ea"/>
                <a:cs typeface="+mn-cs"/>
              </a:rPr>
              <a:t>Ask participants to click the </a:t>
            </a:r>
            <a:r>
              <a:rPr lang="en-US" sz="1200" b="1" i="0" u="none" strike="noStrike" kern="1200" baseline="0" dirty="0" smtClean="0">
                <a:solidFill>
                  <a:schemeClr val="tx1"/>
                </a:solidFill>
                <a:latin typeface="+mn-lt"/>
                <a:ea typeface="+mn-ea"/>
                <a:cs typeface="+mn-cs"/>
              </a:rPr>
              <a:t>Course Home </a:t>
            </a:r>
            <a:r>
              <a:rPr lang="en-US" sz="1200" b="0" i="0" u="none" strike="noStrike" kern="1200" baseline="0" dirty="0" smtClean="0">
                <a:solidFill>
                  <a:schemeClr val="tx1"/>
                </a:solidFill>
                <a:latin typeface="+mn-lt"/>
                <a:ea typeface="+mn-ea"/>
                <a:cs typeface="+mn-cs"/>
              </a:rPr>
              <a:t>link in the navigation area.</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C42179-CF46-4575-A2FF-8B7709573A8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7544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Show participants where the </a:t>
            </a:r>
            <a:r>
              <a:rPr lang="en-US" b="1" dirty="0" smtClean="0"/>
              <a:t>Intelligent Agents </a:t>
            </a:r>
            <a:r>
              <a:rPr lang="en-US" dirty="0" smtClean="0"/>
              <a:t>link</a:t>
            </a:r>
            <a:r>
              <a:rPr lang="en-US" baseline="0" dirty="0" smtClean="0"/>
              <a:t> is.</a:t>
            </a:r>
          </a:p>
          <a:p>
            <a:pPr marL="228600" indent="-228600">
              <a:buAutoNum type="arabicPeriod"/>
            </a:pPr>
            <a:r>
              <a:rPr lang="en-US" baseline="0" dirty="0" smtClean="0"/>
              <a:t>Ask them to click into the </a:t>
            </a:r>
            <a:r>
              <a:rPr lang="en-US" b="1" baseline="0" dirty="0" smtClean="0"/>
              <a:t>Intelligent Agents </a:t>
            </a:r>
            <a:r>
              <a:rPr lang="en-US" baseline="0" dirty="0" smtClean="0"/>
              <a:t>tool.</a:t>
            </a:r>
          </a:p>
          <a:p>
            <a:pPr marL="0" indent="0">
              <a:buNone/>
            </a:pPr>
            <a:endParaRPr lang="en-US" dirty="0"/>
          </a:p>
        </p:txBody>
      </p:sp>
      <p:sp>
        <p:nvSpPr>
          <p:cNvPr id="4" name="Slide Number Placeholder 3"/>
          <p:cNvSpPr>
            <a:spLocks noGrp="1"/>
          </p:cNvSpPr>
          <p:nvPr>
            <p:ph type="sldNum" sz="quarter" idx="10"/>
          </p:nvPr>
        </p:nvSpPr>
        <p:spPr/>
        <p:txBody>
          <a:bodyPr/>
          <a:lstStyle/>
          <a:p>
            <a:fld id="{F5C42179-CF46-4575-A2FF-8B7709573A8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7544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Walk participants through the process of creating a </a:t>
            </a:r>
            <a:r>
              <a:rPr lang="en-US" b="1" baseline="0" dirty="0" smtClean="0"/>
              <a:t>New</a:t>
            </a:r>
            <a:r>
              <a:rPr lang="en-US" baseline="0" dirty="0" smtClean="0"/>
              <a:t> Intelligent Agent.</a:t>
            </a:r>
          </a:p>
          <a:p>
            <a:pPr marL="228600" indent="-228600">
              <a:buAutoNum type="arabicPeriod"/>
            </a:pPr>
            <a:r>
              <a:rPr lang="en-US" baseline="0" dirty="0" smtClean="0">
                <a:sym typeface="Wingdings" pitchFamily="2" charset="2"/>
              </a:rPr>
              <a:t>Explain that Intelligent Agents reach out to students automatically if they have not logged in, not come into the course, or not met another condition that the instructor can set (e.g., hasn’t viewed the syllabus, hasn’t taken part in the unit discussion, or hasn’t submitted to a given </a:t>
            </a:r>
            <a:r>
              <a:rPr lang="en-US" baseline="0" dirty="0" err="1" smtClean="0">
                <a:sym typeface="Wingdings" pitchFamily="2" charset="2"/>
              </a:rPr>
              <a:t>Dropbox</a:t>
            </a:r>
            <a:r>
              <a:rPr lang="en-US" baseline="0" dirty="0" smtClean="0">
                <a:sym typeface="Wingdings" pitchFamily="2" charset="2"/>
              </a:rPr>
              <a:t>).</a:t>
            </a:r>
          </a:p>
          <a:p>
            <a:pPr marL="228600" indent="-228600">
              <a:buAutoNum type="arabicPeriod"/>
            </a:pPr>
            <a:r>
              <a:rPr lang="en-US" baseline="0" dirty="0" smtClean="0">
                <a:sym typeface="Wingdings" pitchFamily="2" charset="2"/>
              </a:rPr>
              <a:t>Click the </a:t>
            </a:r>
            <a:r>
              <a:rPr lang="en-US" b="1" baseline="0" dirty="0" smtClean="0">
                <a:sym typeface="Wingdings" pitchFamily="2" charset="2"/>
              </a:rPr>
              <a:t>New</a:t>
            </a:r>
            <a:r>
              <a:rPr lang="en-US" baseline="0" dirty="0" smtClean="0">
                <a:sym typeface="Wingdings" pitchFamily="2" charset="2"/>
              </a:rPr>
              <a:t> button. </a:t>
            </a:r>
            <a:br>
              <a:rPr lang="en-US" baseline="0" dirty="0" smtClean="0">
                <a:sym typeface="Wingdings" pitchFamily="2" charset="2"/>
              </a:rPr>
            </a:br>
            <a:r>
              <a:rPr lang="en-US" b="1" baseline="0" dirty="0" smtClean="0">
                <a:sym typeface="Wingdings" pitchFamily="2" charset="2"/>
              </a:rPr>
              <a:t>Result: </a:t>
            </a:r>
            <a:r>
              <a:rPr lang="en-US" baseline="0" dirty="0" smtClean="0">
                <a:sym typeface="Wingdings" pitchFamily="2" charset="2"/>
              </a:rPr>
              <a:t>The </a:t>
            </a:r>
            <a:r>
              <a:rPr lang="en-US" b="1" baseline="0" dirty="0" smtClean="0">
                <a:sym typeface="Wingdings" pitchFamily="2" charset="2"/>
              </a:rPr>
              <a:t>New Agent </a:t>
            </a:r>
            <a:r>
              <a:rPr lang="en-US" baseline="0" dirty="0" smtClean="0">
                <a:sym typeface="Wingdings" pitchFamily="2" charset="2"/>
              </a:rPr>
              <a:t>screen displays. </a:t>
            </a:r>
          </a:p>
          <a:p>
            <a:pPr marL="228600" indent="-228600">
              <a:buAutoNum type="arabicPeriod"/>
            </a:pPr>
            <a:r>
              <a:rPr lang="en-US" baseline="0" dirty="0" smtClean="0">
                <a:sym typeface="Wingdings" pitchFamily="2" charset="2"/>
              </a:rPr>
              <a:t>Key an </a:t>
            </a:r>
            <a:r>
              <a:rPr lang="en-US" b="1" baseline="0" dirty="0" smtClean="0">
                <a:sym typeface="Wingdings" pitchFamily="2" charset="2"/>
              </a:rPr>
              <a:t>Agent Name</a:t>
            </a:r>
            <a:r>
              <a:rPr lang="en-US" baseline="0" dirty="0" smtClean="0">
                <a:sym typeface="Wingdings" pitchFamily="2" charset="2"/>
              </a:rPr>
              <a:t>. </a:t>
            </a:r>
            <a:br>
              <a:rPr lang="en-US" baseline="0" dirty="0" smtClean="0">
                <a:sym typeface="Wingdings" pitchFamily="2" charset="2"/>
              </a:rPr>
            </a:br>
            <a:r>
              <a:rPr lang="en-US" b="1" baseline="0" dirty="0" smtClean="0">
                <a:sym typeface="Wingdings" pitchFamily="2" charset="2"/>
              </a:rPr>
              <a:t>Option:</a:t>
            </a:r>
            <a:r>
              <a:rPr lang="en-US" baseline="0" dirty="0" smtClean="0">
                <a:sym typeface="Wingdings" pitchFamily="2" charset="2"/>
              </a:rPr>
              <a:t> Key a </a:t>
            </a:r>
            <a:r>
              <a:rPr lang="en-US" b="1" baseline="0" dirty="0" smtClean="0">
                <a:sym typeface="Wingdings" pitchFamily="2" charset="2"/>
              </a:rPr>
              <a:t>Description</a:t>
            </a:r>
            <a:r>
              <a:rPr lang="en-US" baseline="0" dirty="0" smtClean="0">
                <a:sym typeface="Wingdings" pitchFamily="2" charset="2"/>
              </a:rPr>
              <a:t> for the Intelligent Agent. </a:t>
            </a:r>
            <a:br>
              <a:rPr lang="en-US" baseline="0" dirty="0" smtClean="0">
                <a:sym typeface="Wingdings" pitchFamily="2" charset="2"/>
              </a:rPr>
            </a:br>
            <a:r>
              <a:rPr lang="en-US" b="1" baseline="0" dirty="0" smtClean="0">
                <a:sym typeface="Wingdings" pitchFamily="2" charset="2"/>
              </a:rPr>
              <a:t>Option:</a:t>
            </a:r>
            <a:r>
              <a:rPr lang="en-US" baseline="0" dirty="0" smtClean="0">
                <a:sym typeface="Wingdings" pitchFamily="2" charset="2"/>
              </a:rPr>
              <a:t> Select the </a:t>
            </a:r>
            <a:r>
              <a:rPr lang="en-US" b="1" baseline="0" dirty="0" smtClean="0">
                <a:sym typeface="Wingdings" pitchFamily="2" charset="2"/>
              </a:rPr>
              <a:t>Agent is enabled </a:t>
            </a:r>
            <a:r>
              <a:rPr lang="en-US" baseline="0" dirty="0" smtClean="0">
                <a:sym typeface="Wingdings" pitchFamily="2" charset="2"/>
              </a:rPr>
              <a:t>check box if you want the agent enabled once you save. </a:t>
            </a:r>
          </a:p>
          <a:p>
            <a:pPr marL="228600" indent="-228600">
              <a:buAutoNum type="arabicPeriod"/>
            </a:pPr>
            <a:r>
              <a:rPr lang="en-US" baseline="0" dirty="0" smtClean="0">
                <a:sym typeface="Wingdings" pitchFamily="2" charset="2"/>
              </a:rPr>
              <a:t>In the </a:t>
            </a:r>
            <a:r>
              <a:rPr lang="en-US" b="1" baseline="0" dirty="0" smtClean="0">
                <a:sym typeface="Wingdings" pitchFamily="2" charset="2"/>
              </a:rPr>
              <a:t>Agent Criteria </a:t>
            </a:r>
            <a:r>
              <a:rPr lang="en-US" baseline="0" dirty="0" smtClean="0">
                <a:sym typeface="Wingdings" pitchFamily="2" charset="2"/>
              </a:rPr>
              <a:t>fields, determine the criteria the agent looks for: </a:t>
            </a:r>
            <a:br>
              <a:rPr lang="en-US" baseline="0" dirty="0" smtClean="0">
                <a:sym typeface="Wingdings" pitchFamily="2" charset="2"/>
              </a:rPr>
            </a:br>
            <a:r>
              <a:rPr lang="en-US" b="1" baseline="0" dirty="0" smtClean="0">
                <a:sym typeface="Wingdings" pitchFamily="2" charset="2"/>
              </a:rPr>
              <a:t>a. Login Activity: </a:t>
            </a:r>
            <a:r>
              <a:rPr lang="en-US" baseline="0" dirty="0" smtClean="0">
                <a:sym typeface="Wingdings" pitchFamily="2" charset="2"/>
              </a:rPr>
              <a:t>Select the </a:t>
            </a:r>
            <a:r>
              <a:rPr lang="en-US" b="1" baseline="0" dirty="0" smtClean="0">
                <a:sym typeface="Wingdings" pitchFamily="2" charset="2"/>
              </a:rPr>
              <a:t>Take action when the following login criteria are satisfied </a:t>
            </a:r>
            <a:r>
              <a:rPr lang="en-US" baseline="0" dirty="0" smtClean="0">
                <a:sym typeface="Wingdings" pitchFamily="2" charset="2"/>
              </a:rPr>
              <a:t>check box and choose which of the two login activities you want to monitor. </a:t>
            </a:r>
            <a:br>
              <a:rPr lang="en-US" baseline="0" dirty="0" smtClean="0">
                <a:sym typeface="Wingdings" pitchFamily="2" charset="2"/>
              </a:rPr>
            </a:br>
            <a:r>
              <a:rPr lang="en-US" b="1" baseline="0" dirty="0" smtClean="0">
                <a:sym typeface="Wingdings" pitchFamily="2" charset="2"/>
              </a:rPr>
              <a:t>b. Course Activity: </a:t>
            </a:r>
            <a:r>
              <a:rPr lang="en-US" baseline="0" dirty="0" smtClean="0">
                <a:sym typeface="Wingdings" pitchFamily="2" charset="2"/>
              </a:rPr>
              <a:t>Select the </a:t>
            </a:r>
            <a:r>
              <a:rPr lang="en-US" b="1" baseline="0" dirty="0" smtClean="0">
                <a:sym typeface="Wingdings" pitchFamily="2" charset="2"/>
              </a:rPr>
              <a:t>Take action when the following course activity criteria are satisfied</a:t>
            </a:r>
            <a:r>
              <a:rPr lang="en-US" baseline="0" dirty="0" smtClean="0">
                <a:sym typeface="Wingdings" pitchFamily="2" charset="2"/>
              </a:rPr>
              <a:t> check box and choose which of the two course-activity functions you want to monitor.</a:t>
            </a:r>
            <a:br>
              <a:rPr lang="en-US" baseline="0" dirty="0" smtClean="0">
                <a:sym typeface="Wingdings" pitchFamily="2" charset="2"/>
              </a:rPr>
            </a:br>
            <a:r>
              <a:rPr lang="en-US" b="1" baseline="0" dirty="0" smtClean="0">
                <a:sym typeface="Wingdings" pitchFamily="2" charset="2"/>
              </a:rPr>
              <a:t>c. Release Conditions: </a:t>
            </a:r>
            <a:r>
              <a:rPr lang="en-US" baseline="0" dirty="0" smtClean="0">
                <a:sym typeface="Wingdings" pitchFamily="2" charset="2"/>
              </a:rPr>
              <a:t>Click the </a:t>
            </a:r>
            <a:r>
              <a:rPr lang="en-US" b="1" baseline="0" dirty="0" smtClean="0">
                <a:sym typeface="Wingdings" pitchFamily="2" charset="2"/>
              </a:rPr>
              <a:t>Attach Existing</a:t>
            </a:r>
            <a:r>
              <a:rPr lang="en-US" baseline="0" dirty="0" smtClean="0">
                <a:sym typeface="Wingdings" pitchFamily="2" charset="2"/>
              </a:rPr>
              <a:t> or </a:t>
            </a:r>
            <a:r>
              <a:rPr lang="en-US" b="1" baseline="0" dirty="0" smtClean="0">
                <a:sym typeface="Wingdings" pitchFamily="2" charset="2"/>
              </a:rPr>
              <a:t>Create and Attach </a:t>
            </a:r>
            <a:r>
              <a:rPr lang="en-US" baseline="0" dirty="0" smtClean="0">
                <a:sym typeface="Wingdings" pitchFamily="2" charset="2"/>
              </a:rPr>
              <a:t>button to select or create release conditions for the agent to monitor. </a:t>
            </a:r>
          </a:p>
          <a:p>
            <a:pPr marL="228600" indent="-228600">
              <a:buAutoNum type="arabicPeriod"/>
            </a:pPr>
            <a:r>
              <a:rPr lang="en-US" baseline="0" dirty="0" smtClean="0">
                <a:sym typeface="Wingdings" pitchFamily="2" charset="2"/>
              </a:rPr>
              <a:t>In the </a:t>
            </a:r>
            <a:r>
              <a:rPr lang="en-US" b="1" baseline="0" dirty="0" smtClean="0">
                <a:sym typeface="Wingdings" pitchFamily="2" charset="2"/>
              </a:rPr>
              <a:t>Agent Action </a:t>
            </a:r>
            <a:r>
              <a:rPr lang="en-US" baseline="0" dirty="0" smtClean="0">
                <a:sym typeface="Wingdings" pitchFamily="2" charset="2"/>
              </a:rPr>
              <a:t>fields, determine the action the agent takes when its conditions are met. Select one of the </a:t>
            </a:r>
            <a:r>
              <a:rPr lang="en-US" b="1" baseline="0" dirty="0" smtClean="0">
                <a:sym typeface="Wingdings" pitchFamily="2" charset="2"/>
              </a:rPr>
              <a:t>Action Repetition </a:t>
            </a:r>
            <a:r>
              <a:rPr lang="en-US" baseline="0" dirty="0" smtClean="0">
                <a:sym typeface="Wingdings" pitchFamily="2" charset="2"/>
              </a:rPr>
              <a:t>options to set whether the agent takes action once or any time the conditions are met.</a:t>
            </a:r>
            <a:br>
              <a:rPr lang="en-US" baseline="0" dirty="0" smtClean="0">
                <a:sym typeface="Wingdings" pitchFamily="2" charset="2"/>
              </a:rPr>
            </a:br>
            <a:r>
              <a:rPr lang="en-US" b="1" baseline="0" dirty="0" smtClean="0">
                <a:sym typeface="Wingdings" pitchFamily="2" charset="2"/>
              </a:rPr>
              <a:t>Option:</a:t>
            </a:r>
            <a:r>
              <a:rPr lang="en-US" baseline="0" dirty="0" smtClean="0">
                <a:sym typeface="Wingdings" pitchFamily="2" charset="2"/>
              </a:rPr>
              <a:t> Select the </a:t>
            </a:r>
            <a:r>
              <a:rPr lang="en-US" b="1" baseline="0" dirty="0" smtClean="0">
                <a:sym typeface="Wingdings" pitchFamily="2" charset="2"/>
              </a:rPr>
              <a:t>Use Schedule </a:t>
            </a:r>
            <a:r>
              <a:rPr lang="en-US" baseline="0" dirty="0" smtClean="0">
                <a:sym typeface="Wingdings" pitchFamily="2" charset="2"/>
              </a:rPr>
              <a:t>check box, then click the </a:t>
            </a:r>
            <a:r>
              <a:rPr lang="en-US" b="1" baseline="0" dirty="0" smtClean="0">
                <a:sym typeface="Wingdings" pitchFamily="2" charset="2"/>
              </a:rPr>
              <a:t>Update Schedule </a:t>
            </a:r>
            <a:r>
              <a:rPr lang="en-US" baseline="0" dirty="0" smtClean="0">
                <a:sym typeface="Wingdings" pitchFamily="2" charset="2"/>
              </a:rPr>
              <a:t>button. </a:t>
            </a:r>
            <a:br>
              <a:rPr lang="en-US" baseline="0" dirty="0" smtClean="0">
                <a:sym typeface="Wingdings" pitchFamily="2" charset="2"/>
              </a:rPr>
            </a:br>
            <a:r>
              <a:rPr lang="en-US" b="1" baseline="0" dirty="0" smtClean="0">
                <a:sym typeface="Wingdings" pitchFamily="2" charset="2"/>
              </a:rPr>
              <a:t>Result:</a:t>
            </a:r>
            <a:r>
              <a:rPr lang="en-US" baseline="0" dirty="0" smtClean="0">
                <a:sym typeface="Wingdings" pitchFamily="2" charset="2"/>
              </a:rPr>
              <a:t> The </a:t>
            </a:r>
            <a:r>
              <a:rPr lang="en-US" b="1" baseline="0" dirty="0" smtClean="0">
                <a:sym typeface="Wingdings" pitchFamily="2" charset="2"/>
              </a:rPr>
              <a:t>Update Agent Schedule </a:t>
            </a:r>
            <a:r>
              <a:rPr lang="en-US" baseline="0" dirty="0" smtClean="0">
                <a:sym typeface="Wingdings" pitchFamily="2" charset="2"/>
              </a:rPr>
              <a:t>dialog box displays. </a:t>
            </a:r>
            <a:br>
              <a:rPr lang="en-US" baseline="0" dirty="0" smtClean="0">
                <a:sym typeface="Wingdings" pitchFamily="2" charset="2"/>
              </a:rPr>
            </a:br>
            <a:r>
              <a:rPr lang="en-US" baseline="0" dirty="0" smtClean="0">
                <a:sym typeface="Wingdings" pitchFamily="2" charset="2"/>
              </a:rPr>
              <a:t>a. Set the schedule options. </a:t>
            </a:r>
            <a:br>
              <a:rPr lang="en-US" baseline="0" dirty="0" smtClean="0">
                <a:sym typeface="Wingdings" pitchFamily="2" charset="2"/>
              </a:rPr>
            </a:br>
            <a:r>
              <a:rPr lang="en-US" baseline="0" dirty="0" smtClean="0">
                <a:sym typeface="Wingdings" pitchFamily="2" charset="2"/>
              </a:rPr>
              <a:t>b. Click the </a:t>
            </a:r>
            <a:r>
              <a:rPr lang="en-US" b="1" baseline="0" dirty="0" smtClean="0">
                <a:sym typeface="Wingdings" pitchFamily="2" charset="2"/>
              </a:rPr>
              <a:t>Update</a:t>
            </a:r>
            <a:r>
              <a:rPr lang="en-US" baseline="0" dirty="0" smtClean="0">
                <a:sym typeface="Wingdings" pitchFamily="2" charset="2"/>
              </a:rPr>
              <a:t> button. </a:t>
            </a:r>
            <a:br>
              <a:rPr lang="en-US" baseline="0" dirty="0" smtClean="0">
                <a:sym typeface="Wingdings" pitchFamily="2" charset="2"/>
              </a:rPr>
            </a:br>
            <a:r>
              <a:rPr lang="en-US" b="1" baseline="0" dirty="0" smtClean="0">
                <a:sym typeface="Wingdings" pitchFamily="2" charset="2"/>
              </a:rPr>
              <a:t>Result:</a:t>
            </a:r>
            <a:r>
              <a:rPr lang="en-US" baseline="0" dirty="0" smtClean="0">
                <a:sym typeface="Wingdings" pitchFamily="2" charset="2"/>
              </a:rPr>
              <a:t> The </a:t>
            </a:r>
            <a:r>
              <a:rPr lang="en-US" b="1" baseline="0" dirty="0" smtClean="0">
                <a:sym typeface="Wingdings" pitchFamily="2" charset="2"/>
              </a:rPr>
              <a:t>New Agent </a:t>
            </a:r>
            <a:r>
              <a:rPr lang="en-US" baseline="0" dirty="0" smtClean="0">
                <a:sym typeface="Wingdings" pitchFamily="2" charset="2"/>
              </a:rPr>
              <a:t>screen displays. </a:t>
            </a:r>
          </a:p>
          <a:p>
            <a:pPr marL="228600" indent="-228600">
              <a:buAutoNum type="arabicPeriod"/>
            </a:pPr>
            <a:r>
              <a:rPr lang="en-US" baseline="0" dirty="0" smtClean="0">
                <a:sym typeface="Wingdings" pitchFamily="2" charset="2"/>
              </a:rPr>
              <a:t>Select HTML or Plain Text for the </a:t>
            </a:r>
            <a:r>
              <a:rPr lang="en-US" b="1" baseline="0" dirty="0" smtClean="0">
                <a:sym typeface="Wingdings" pitchFamily="2" charset="2"/>
              </a:rPr>
              <a:t>E-mail Format</a:t>
            </a:r>
            <a:r>
              <a:rPr lang="en-US" baseline="0" dirty="0" smtClean="0">
                <a:sym typeface="Wingdings" pitchFamily="2" charset="2"/>
              </a:rPr>
              <a:t>. </a:t>
            </a:r>
          </a:p>
          <a:p>
            <a:pPr marL="228600" indent="-228600">
              <a:buAutoNum type="arabicPeriod"/>
            </a:pPr>
            <a:r>
              <a:rPr lang="en-US" baseline="0" dirty="0" smtClean="0">
                <a:sym typeface="Wingdings" pitchFamily="2" charset="2"/>
              </a:rPr>
              <a:t>Key the names of recipients in the </a:t>
            </a:r>
            <a:r>
              <a:rPr lang="en-US" b="1" baseline="0" dirty="0" smtClean="0">
                <a:sym typeface="Wingdings" pitchFamily="2" charset="2"/>
              </a:rPr>
              <a:t>To</a:t>
            </a:r>
            <a:r>
              <a:rPr lang="en-US" baseline="0" dirty="0" smtClean="0">
                <a:sym typeface="Wingdings" pitchFamily="2" charset="2"/>
              </a:rPr>
              <a:t>, </a:t>
            </a:r>
            <a:r>
              <a:rPr lang="en-US" b="1" baseline="0" dirty="0" smtClean="0">
                <a:sym typeface="Wingdings" pitchFamily="2" charset="2"/>
              </a:rPr>
              <a:t>Cc</a:t>
            </a:r>
            <a:r>
              <a:rPr lang="en-US" baseline="0" dirty="0" smtClean="0">
                <a:sym typeface="Wingdings" pitchFamily="2" charset="2"/>
              </a:rPr>
              <a:t>, and </a:t>
            </a:r>
            <a:r>
              <a:rPr lang="en-US" b="1" baseline="0" dirty="0" smtClean="0">
                <a:sym typeface="Wingdings" pitchFamily="2" charset="2"/>
              </a:rPr>
              <a:t>Bcc</a:t>
            </a:r>
            <a:r>
              <a:rPr lang="en-US" baseline="0" dirty="0" smtClean="0">
                <a:sym typeface="Wingdings" pitchFamily="2" charset="2"/>
              </a:rPr>
              <a:t> fields. </a:t>
            </a:r>
            <a:br>
              <a:rPr lang="en-US" baseline="0" dirty="0" smtClean="0">
                <a:sym typeface="Wingdings" pitchFamily="2" charset="2"/>
              </a:rPr>
            </a:br>
            <a:r>
              <a:rPr lang="en-US" b="1" baseline="0" dirty="0" smtClean="0">
                <a:sym typeface="Wingdings" pitchFamily="2" charset="2"/>
              </a:rPr>
              <a:t>Option: </a:t>
            </a:r>
            <a:r>
              <a:rPr lang="en-US" baseline="0" dirty="0" smtClean="0">
                <a:sym typeface="Wingdings" pitchFamily="2" charset="2"/>
              </a:rPr>
              <a:t>Use special “replace strings” in these fields, such as the one below. </a:t>
            </a:r>
            <a:br>
              <a:rPr lang="en-US" baseline="0" dirty="0" smtClean="0">
                <a:sym typeface="Wingdings" pitchFamily="2" charset="2"/>
              </a:rPr>
            </a:br>
            <a:r>
              <a:rPr lang="en-US" b="1" baseline="0" dirty="0" smtClean="0">
                <a:sym typeface="Wingdings" pitchFamily="2" charset="2"/>
              </a:rPr>
              <a:t>{</a:t>
            </a:r>
            <a:r>
              <a:rPr lang="en-US" b="1" baseline="0" dirty="0" err="1" smtClean="0">
                <a:sym typeface="Wingdings" pitchFamily="2" charset="2"/>
              </a:rPr>
              <a:t>InitiatingUser</a:t>
            </a:r>
            <a:r>
              <a:rPr lang="en-US" b="1" baseline="0" dirty="0" smtClean="0">
                <a:sym typeface="Wingdings" pitchFamily="2" charset="2"/>
              </a:rPr>
              <a:t>} </a:t>
            </a:r>
            <a:r>
              <a:rPr lang="en-US" baseline="0" dirty="0" smtClean="0">
                <a:sym typeface="Wingdings" pitchFamily="2" charset="2"/>
              </a:rPr>
              <a:t>– The user who performs the actions necessary to satisfy the agent's criteria. </a:t>
            </a:r>
          </a:p>
          <a:p>
            <a:pPr marL="228600" indent="-228600">
              <a:buAutoNum type="arabicPeriod"/>
            </a:pPr>
            <a:r>
              <a:rPr lang="en-US" baseline="0" dirty="0" smtClean="0">
                <a:sym typeface="Wingdings" pitchFamily="2" charset="2"/>
              </a:rPr>
              <a:t>Enter an </a:t>
            </a:r>
            <a:r>
              <a:rPr lang="en-US" b="1" baseline="0" dirty="0" smtClean="0">
                <a:sym typeface="Wingdings" pitchFamily="2" charset="2"/>
              </a:rPr>
              <a:t>E-mail Subject</a:t>
            </a:r>
            <a:r>
              <a:rPr lang="en-US" baseline="0" dirty="0" smtClean="0">
                <a:sym typeface="Wingdings" pitchFamily="2" charset="2"/>
              </a:rPr>
              <a:t>. </a:t>
            </a:r>
            <a:br>
              <a:rPr lang="en-US" baseline="0" dirty="0" smtClean="0">
                <a:sym typeface="Wingdings" pitchFamily="2" charset="2"/>
              </a:rPr>
            </a:br>
            <a:r>
              <a:rPr lang="en-US" b="1" baseline="0" dirty="0" smtClean="0">
                <a:sym typeface="Wingdings" pitchFamily="2" charset="2"/>
              </a:rPr>
              <a:t>Option: </a:t>
            </a:r>
            <a:r>
              <a:rPr lang="en-US" baseline="0" dirty="0" smtClean="0">
                <a:sym typeface="Wingdings" pitchFamily="2" charset="2"/>
              </a:rPr>
              <a:t>You can use special “replace strings” in this field, such as the ones below. </a:t>
            </a:r>
            <a:br>
              <a:rPr lang="en-US" baseline="0" dirty="0" smtClean="0">
                <a:sym typeface="Wingdings" pitchFamily="2" charset="2"/>
              </a:rPr>
            </a:br>
            <a:r>
              <a:rPr lang="en-US" b="1" baseline="0" dirty="0" smtClean="0">
                <a:sym typeface="Wingdings" pitchFamily="2" charset="2"/>
              </a:rPr>
              <a:t>{</a:t>
            </a:r>
            <a:r>
              <a:rPr lang="en-US" b="1" baseline="0" dirty="0" err="1" smtClean="0">
                <a:sym typeface="Wingdings" pitchFamily="2" charset="2"/>
              </a:rPr>
              <a:t>OrgUnitName</a:t>
            </a:r>
            <a:r>
              <a:rPr lang="en-US" b="1" baseline="0" dirty="0" smtClean="0">
                <a:sym typeface="Wingdings" pitchFamily="2" charset="2"/>
              </a:rPr>
              <a:t>} </a:t>
            </a:r>
            <a:r>
              <a:rPr lang="en-US" baseline="0" dirty="0" smtClean="0">
                <a:sym typeface="Wingdings" pitchFamily="2" charset="2"/>
              </a:rPr>
              <a:t>- The name of the course/section. </a:t>
            </a:r>
            <a:br>
              <a:rPr lang="en-US" baseline="0" dirty="0" smtClean="0">
                <a:sym typeface="Wingdings" pitchFamily="2" charset="2"/>
              </a:rPr>
            </a:br>
            <a:r>
              <a:rPr lang="en-US" b="1" baseline="0" dirty="0" smtClean="0">
                <a:sym typeface="Wingdings" pitchFamily="2" charset="2"/>
              </a:rPr>
              <a:t>{</a:t>
            </a:r>
            <a:r>
              <a:rPr lang="en-US" b="1" baseline="0" dirty="0" err="1" smtClean="0">
                <a:sym typeface="Wingdings" pitchFamily="2" charset="2"/>
              </a:rPr>
              <a:t>InitiatingUserFirstName</a:t>
            </a:r>
            <a:r>
              <a:rPr lang="en-US" baseline="0" dirty="0" smtClean="0">
                <a:sym typeface="Wingdings" pitchFamily="2" charset="2"/>
              </a:rPr>
              <a:t>} - The first name of the initiating user. </a:t>
            </a:r>
            <a:br>
              <a:rPr lang="en-US" baseline="0" dirty="0" smtClean="0">
                <a:sym typeface="Wingdings" pitchFamily="2" charset="2"/>
              </a:rPr>
            </a:br>
            <a:r>
              <a:rPr lang="en-US" b="1" baseline="0" dirty="0" smtClean="0">
                <a:sym typeface="Wingdings" pitchFamily="2" charset="2"/>
              </a:rPr>
              <a:t>{</a:t>
            </a:r>
            <a:r>
              <a:rPr lang="en-US" b="1" baseline="0" dirty="0" err="1" smtClean="0">
                <a:sym typeface="Wingdings" pitchFamily="2" charset="2"/>
              </a:rPr>
              <a:t>InitiatingUserLastName</a:t>
            </a:r>
            <a:r>
              <a:rPr lang="en-US" b="1" baseline="0" dirty="0" smtClean="0">
                <a:sym typeface="Wingdings" pitchFamily="2" charset="2"/>
              </a:rPr>
              <a:t>} </a:t>
            </a:r>
            <a:r>
              <a:rPr lang="en-US" baseline="0" dirty="0" smtClean="0">
                <a:sym typeface="Wingdings" pitchFamily="2" charset="2"/>
              </a:rPr>
              <a:t>- The last name of the initiating user. </a:t>
            </a:r>
          </a:p>
          <a:p>
            <a:pPr marL="228600" indent="-228600">
              <a:buAutoNum type="arabicPeriod"/>
            </a:pPr>
            <a:r>
              <a:rPr lang="en-US" baseline="0" dirty="0" smtClean="0">
                <a:sym typeface="Wingdings" pitchFamily="2" charset="2"/>
              </a:rPr>
              <a:t> Enter a </a:t>
            </a:r>
            <a:r>
              <a:rPr lang="en-US" b="1" baseline="0" dirty="0" smtClean="0">
                <a:sym typeface="Wingdings" pitchFamily="2" charset="2"/>
              </a:rPr>
              <a:t>Message</a:t>
            </a:r>
            <a:r>
              <a:rPr lang="en-US" baseline="0" dirty="0" smtClean="0">
                <a:sym typeface="Wingdings" pitchFamily="2" charset="2"/>
              </a:rPr>
              <a:t>. </a:t>
            </a:r>
          </a:p>
          <a:p>
            <a:pPr marL="228600" indent="-228600">
              <a:buAutoNum type="arabicPeriod"/>
            </a:pPr>
            <a:r>
              <a:rPr lang="en-US" baseline="0" dirty="0" smtClean="0">
                <a:sym typeface="Wingdings" pitchFamily="2" charset="2"/>
              </a:rPr>
              <a:t> Click the </a:t>
            </a:r>
            <a:r>
              <a:rPr lang="en-US" b="1" baseline="0" dirty="0" smtClean="0">
                <a:sym typeface="Wingdings" pitchFamily="2" charset="2"/>
              </a:rPr>
              <a:t>Save and Close </a:t>
            </a:r>
            <a:r>
              <a:rPr lang="en-US" baseline="0" dirty="0" smtClean="0">
                <a:sym typeface="Wingdings" pitchFamily="2" charset="2"/>
              </a:rPr>
              <a:t>button.</a:t>
            </a:r>
          </a:p>
          <a:p>
            <a:pPr marL="228600" indent="-228600">
              <a:buAutoNum type="arabicPeriod"/>
            </a:pPr>
            <a:r>
              <a:rPr lang="en-US" baseline="0" dirty="0" smtClean="0">
                <a:sym typeface="Wingdings" pitchFamily="2" charset="2"/>
              </a:rPr>
              <a:t> Ask participants to click the </a:t>
            </a:r>
            <a:r>
              <a:rPr lang="en-US" b="1" baseline="0" dirty="0" smtClean="0">
                <a:sym typeface="Wingdings" pitchFamily="2" charset="2"/>
              </a:rPr>
              <a:t>Edit Course </a:t>
            </a:r>
            <a:r>
              <a:rPr lang="en-US" baseline="0" dirty="0" smtClean="0">
                <a:sym typeface="Wingdings" pitchFamily="2" charset="2"/>
              </a:rPr>
              <a:t>link in the navigation bar to continue to the next topic.</a:t>
            </a:r>
          </a:p>
        </p:txBody>
      </p:sp>
      <p:sp>
        <p:nvSpPr>
          <p:cNvPr id="4" name="Slide Number Placeholder 3"/>
          <p:cNvSpPr>
            <a:spLocks noGrp="1"/>
          </p:cNvSpPr>
          <p:nvPr>
            <p:ph type="sldNum" sz="quarter" idx="10"/>
          </p:nvPr>
        </p:nvSpPr>
        <p:spPr/>
        <p:txBody>
          <a:bodyPr/>
          <a:lstStyle/>
          <a:p>
            <a:fld id="{F5C42179-CF46-4575-A2FF-8B7709573A8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75444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8FA5A6B-284C-4227-9EDF-961B19D3B006}" type="datetimeFigureOut">
              <a:rPr lang="en-US" smtClean="0"/>
              <a:t>10/7/2013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48B3EE-436D-4E8A-8DEF-967ACE3BDD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8FA5A6B-284C-4227-9EDF-961B19D3B006}" type="datetimeFigureOut">
              <a:rPr lang="en-US" smtClean="0"/>
              <a:t>10/7/2013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48B3EE-436D-4E8A-8DEF-967ACE3BDDD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8FA5A6B-284C-4227-9EDF-961B19D3B006}" type="datetimeFigureOut">
              <a:rPr/>
              <a:pPr/>
              <a:t>10/7/2013</a:t>
            </a:fld>
            <a:endParaRP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E48B3EE-436D-4E8A-8DEF-967ACE3BDDDB}" type="slidenum">
              <a:rPr/>
              <a:pPr/>
              <a:t>‹#›</a:t>
            </a:fld>
            <a:endParaRPr/>
          </a:p>
        </p:txBody>
      </p:sp>
    </p:spTree>
    <p:extLst>
      <p:ext uri="{BB962C8B-B14F-4D97-AF65-F5344CB8AC3E}">
        <p14:creationId xmlns:p14="http://schemas.microsoft.com/office/powerpoint/2010/main" val="401722600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243646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solidFill>
                <a:srgbClr val="B13F9A"/>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0364191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174368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8" name="Footer Placeholder 7"/>
          <p:cNvSpPr>
            <a:spLocks noGrp="1"/>
          </p:cNvSpPr>
          <p:nvPr>
            <p:ph type="ftr" sz="quarter" idx="11"/>
          </p:nvPr>
        </p:nvSpPr>
        <p:spPr/>
        <p:txBody>
          <a:bodyPr/>
          <a:lstStyle>
            <a:extLst/>
          </a:lstStyle>
          <a:p>
            <a:endParaRPr lang="en-US">
              <a:solidFill>
                <a:srgbClr val="B13F9A"/>
              </a:solidFill>
            </a:endParaRPr>
          </a:p>
        </p:txBody>
      </p:sp>
      <p:sp>
        <p:nvSpPr>
          <p:cNvPr id="9" name="Slide Number Placeholder 8"/>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843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4" name="Footer Placeholder 3"/>
          <p:cNvSpPr>
            <a:spLocks noGrp="1"/>
          </p:cNvSpPr>
          <p:nvPr>
            <p:ph type="ftr" sz="quarter" idx="11"/>
          </p:nvPr>
        </p:nvSpPr>
        <p:spPr/>
        <p:txBody>
          <a:bodyPr/>
          <a:lstStyle>
            <a:extLst/>
          </a:lstStyle>
          <a:p>
            <a:endParaRPr lang="en-US">
              <a:solidFill>
                <a:srgbClr val="B13F9A"/>
              </a:solidFill>
            </a:endParaRPr>
          </a:p>
        </p:txBody>
      </p:sp>
      <p:sp>
        <p:nvSpPr>
          <p:cNvPr id="5" name="Slide Number Placeholder 4"/>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39773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solidFill>
                <a:srgbClr val="B13F9A"/>
              </a:solidFill>
            </a:endParaRPr>
          </a:p>
        </p:txBody>
      </p:sp>
      <p:sp>
        <p:nvSpPr>
          <p:cNvPr id="4" name="Slide Number Placeholder 3"/>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15969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6" name="Footer Placeholder 5"/>
          <p:cNvSpPr>
            <a:spLocks noGrp="1"/>
          </p:cNvSpPr>
          <p:nvPr>
            <p:ph type="ftr" sz="quarter" idx="11"/>
          </p:nvPr>
        </p:nvSpPr>
        <p:spPr/>
        <p:txBody>
          <a:bodyPr/>
          <a:lstStyle>
            <a:extLst/>
          </a:lstStyle>
          <a:p>
            <a:endParaRPr lang="en-US">
              <a:solidFill>
                <a:srgbClr val="B13F9A"/>
              </a:solidFill>
            </a:endParaRPr>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805452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solidFill>
                  <a:srgbClr val="F4E7ED"/>
                </a:solidFill>
              </a:rPr>
              <a:pPr/>
              <a:t>10/7/2013</a:t>
            </a:fld>
            <a:endParaRPr lang="en-US">
              <a:solidFill>
                <a:srgbClr val="F4E7ED"/>
              </a:solidFill>
            </a:endParaRPr>
          </a:p>
        </p:txBody>
      </p:sp>
      <p:sp>
        <p:nvSpPr>
          <p:cNvPr id="6" name="Footer Placeholder 5"/>
          <p:cNvSpPr>
            <a:spLocks noGrp="1"/>
          </p:cNvSpPr>
          <p:nvPr>
            <p:ph type="ftr" sz="quarter" idx="11"/>
          </p:nvPr>
        </p:nvSpPr>
        <p:spPr/>
        <p:txBody>
          <a:bodyPr/>
          <a:lstStyle>
            <a:extLst/>
          </a:lstStyle>
          <a:p>
            <a:endParaRPr lang="en-US">
              <a:solidFill>
                <a:srgbClr val="F4E7ED"/>
              </a:solidFill>
            </a:endParaRPr>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solidFill>
                  <a:srgbClr val="F4E7ED"/>
                </a:solidFill>
              </a:rPr>
              <a:pPr/>
              <a:t>‹#›</a:t>
            </a:fld>
            <a:endParaRPr lang="en-US">
              <a:solidFill>
                <a:srgbClr val="F4E7ED"/>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260068115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5" name="Footer Placeholder 4"/>
          <p:cNvSpPr>
            <a:spLocks noGrp="1"/>
          </p:cNvSpPr>
          <p:nvPr>
            <p:ph type="ftr" sz="quarter" idx="11"/>
          </p:nvPr>
        </p:nvSpPr>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p:txBody>
          <a:bodyPr/>
          <a:lstStyle>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3155049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solidFill>
                <a:srgbClr val="B13F9A"/>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270202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8FA5A6B-284C-4227-9EDF-961B19D3B006}" type="datetimeFigureOut">
              <a:rPr lang="en-US" smtClean="0"/>
              <a:t>10/7/2013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E48B3EE-436D-4E8A-8DEF-967ACE3BDDD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8FA5A6B-284C-4227-9EDF-961B19D3B006}" type="datetimeFigureOut">
              <a:rPr lang="en-US" smtClean="0"/>
              <a:t>10/7/2013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8FA5A6B-284C-4227-9EDF-961B19D3B006}" type="datetimeFigureOut">
              <a:rPr lang="en-US" smtClean="0"/>
              <a:t>10/7/2013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48B3EE-436D-4E8A-8DEF-967ACE3BDDDB}"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8FA5A6B-284C-4227-9EDF-961B19D3B006}" type="datetimeFigureOut">
              <a:rPr lang="en-US" smtClean="0"/>
              <a:t>10/7/2013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48B3EE-436D-4E8A-8DEF-967ACE3BDD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8FA5A6B-284C-4227-9EDF-961B19D3B006}" type="datetimeFigureOut">
              <a:rPr lang="en-US" smtClean="0">
                <a:solidFill>
                  <a:srgbClr val="B13F9A"/>
                </a:solidFill>
              </a:rPr>
              <a:pPr/>
              <a:t>10/7/2013</a:t>
            </a:fld>
            <a:endParaRPr lang="en-US">
              <a:solidFill>
                <a:srgbClr val="B13F9A"/>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solidFill>
                <a:srgbClr val="B13F9A"/>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E48B3EE-436D-4E8A-8DEF-967ACE3BDDDB}" type="slidenum">
              <a:rPr lang="en-US" smtClean="0">
                <a:solidFill>
                  <a:srgbClr val="B13F9A"/>
                </a:solidFill>
              </a:rPr>
              <a:pPr/>
              <a:t>‹#›</a:t>
            </a:fld>
            <a:endParaRPr lang="en-US">
              <a:solidFill>
                <a:srgbClr val="B13F9A"/>
              </a:solidFill>
            </a:endParaRPr>
          </a:p>
        </p:txBody>
      </p:sp>
    </p:spTree>
    <p:extLst>
      <p:ext uri="{BB962C8B-B14F-4D97-AF65-F5344CB8AC3E}">
        <p14:creationId xmlns:p14="http://schemas.microsoft.com/office/powerpoint/2010/main" val="42935054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neiu.edu/~ctl/D2L/D2L%20Intelligent%20Agents%20Guide.pdf"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www.neiu.edu/~ctl/D2L/D2L%20View%20User%20Progress.pdf"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28600"/>
            <a:ext cx="6035040" cy="1470025"/>
          </a:xfrm>
        </p:spPr>
        <p:txBody>
          <a:bodyPr>
            <a:noAutofit/>
          </a:bodyPr>
          <a:lstStyle/>
          <a:p>
            <a:pPr algn="l"/>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NEIU Center for Teaching &amp; Learning</a:t>
            </a:r>
            <a:endParaRPr lang="en-US"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2743200" y="2514600"/>
            <a:ext cx="6217920" cy="3566160"/>
          </a:xfrm>
        </p:spPr>
        <p:txBody>
          <a:bodyPr>
            <a:noAutofit/>
          </a:bodyPr>
          <a:lstStyle/>
          <a:p>
            <a:pPr algn="l"/>
            <a:r>
              <a:rPr lang="en-US" sz="4800"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Using the LMS to Increase Student Retention: D2L Tools </a:t>
            </a:r>
            <a:r>
              <a:rPr lang="en-US" sz="4800" dirty="0" smtClean="0">
                <a:solidFill>
                  <a:schemeClr val="bg1"/>
                </a:solidFill>
                <a:effectLst>
                  <a:outerShdw blurRad="38100" dist="38100" dir="2700000" algn="tl">
                    <a:srgbClr val="000000">
                      <a:alpha val="43137"/>
                    </a:srgbClr>
                  </a:outerShdw>
                </a:effectLst>
                <a:latin typeface="Arial Black" pitchFamily="34" charset="0"/>
                <a:cs typeface="Times New Roman" pitchFamily="18" charset="0"/>
              </a:rPr>
              <a:t>&amp; Analysis</a:t>
            </a:r>
            <a:endParaRPr lang="en-US" sz="4800" dirty="0">
              <a:solidFill>
                <a:schemeClr val="bg1"/>
              </a:solidFill>
              <a:effectLst>
                <a:outerShdw blurRad="38100" dist="38100" dir="2700000" algn="tl">
                  <a:srgbClr val="000000">
                    <a:alpha val="43137"/>
                  </a:srgbClr>
                </a:outerShdw>
              </a:effectLst>
              <a:latin typeface="Arial Black" pitchFamily="34"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41" y="2148840"/>
            <a:ext cx="2085975" cy="2328863"/>
          </a:xfrm>
          <a:prstGeom prst="rect">
            <a:avLst/>
          </a:prstGeom>
        </p:spPr>
      </p:pic>
    </p:spTree>
    <p:extLst>
      <p:ext uri="{BB962C8B-B14F-4D97-AF65-F5344CB8AC3E}">
        <p14:creationId xmlns:p14="http://schemas.microsoft.com/office/powerpoint/2010/main" val="345673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Intelligent Agents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26" name="Picture 2" descr="http://farm1.staticflickr.com/8/11303021_472305a921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 y="1600199"/>
            <a:ext cx="6766560" cy="520179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936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Box 7"/>
          <p:cNvSpPr txBox="1"/>
          <p:nvPr/>
        </p:nvSpPr>
        <p:spPr>
          <a:xfrm>
            <a:off x="0" y="0"/>
            <a:ext cx="8412480" cy="461665"/>
          </a:xfrm>
          <a:prstGeom prst="rect">
            <a:avLst/>
          </a:prstGeom>
          <a:noFill/>
        </p:spPr>
        <p:txBody>
          <a:bodyPr wrap="square" rtlCol="0">
            <a:spAutoFit/>
          </a:bodyPr>
          <a:lstStyle/>
          <a:p>
            <a:pPr algn="ctr"/>
            <a:r>
              <a:rPr lang="en-US" sz="2400" dirty="0" smtClean="0">
                <a:solidFill>
                  <a:prstClr val="white"/>
                </a:solidFill>
                <a:effectLst>
                  <a:outerShdw blurRad="38100" dist="38100" dir="2700000" algn="tl">
                    <a:srgbClr val="000000">
                      <a:alpha val="43137"/>
                    </a:srgbClr>
                  </a:outerShdw>
                </a:effectLst>
                <a:latin typeface="Arial Black" pitchFamily="34" charset="0"/>
              </a:rPr>
              <a:t>Course Administration Screen: Intelligent Agents</a:t>
            </a:r>
            <a:endParaRPr lang="en-US" sz="2400" dirty="0">
              <a:solidFill>
                <a:prstClr val="white"/>
              </a:solidFill>
              <a:effectLst>
                <a:outerShdw blurRad="38100" dist="38100" dir="2700000" algn="tl">
                  <a:srgbClr val="000000">
                    <a:alpha val="43137"/>
                  </a:srgbClr>
                </a:outerShdw>
              </a:effectLst>
              <a:latin typeface="Arial Black" pitchFamily="34" charset="0"/>
            </a:endParaRPr>
          </a:p>
        </p:txBody>
      </p:sp>
      <p:sp>
        <p:nvSpPr>
          <p:cNvPr id="20" name="TextBox 19"/>
          <p:cNvSpPr txBox="1"/>
          <p:nvPr/>
        </p:nvSpPr>
        <p:spPr>
          <a:xfrm>
            <a:off x="7576565" y="5989320"/>
            <a:ext cx="1451948" cy="523220"/>
          </a:xfrm>
          <a:prstGeom prst="rect">
            <a:avLst/>
          </a:prstGeom>
          <a:noFill/>
        </p:spPr>
        <p:txBody>
          <a:bodyPr wrap="square" rtlCol="0">
            <a:spAutoFit/>
          </a:bodyPr>
          <a:lstStyle/>
          <a:p>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INTELLIGENT AGENTS</a:t>
            </a:r>
            <a:endPar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973" y="624840"/>
            <a:ext cx="6366667" cy="59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20" idx="1"/>
          </p:cNvCxnSpPr>
          <p:nvPr/>
        </p:nvCxnSpPr>
        <p:spPr>
          <a:xfrm flipH="1">
            <a:off x="6217920" y="6250930"/>
            <a:ext cx="135864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334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Box 7"/>
          <p:cNvSpPr txBox="1"/>
          <p:nvPr/>
        </p:nvSpPr>
        <p:spPr>
          <a:xfrm>
            <a:off x="0" y="0"/>
            <a:ext cx="8229600" cy="461665"/>
          </a:xfrm>
          <a:prstGeom prst="rect">
            <a:avLst/>
          </a:prstGeom>
          <a:noFill/>
        </p:spPr>
        <p:txBody>
          <a:bodyPr wrap="square" rtlCol="0">
            <a:spAutoFit/>
          </a:bodyPr>
          <a:lstStyle/>
          <a:p>
            <a:pPr algn="ctr"/>
            <a:r>
              <a:rPr lang="en-US" sz="2400" dirty="0" smtClean="0">
                <a:solidFill>
                  <a:prstClr val="white"/>
                </a:solidFill>
                <a:effectLst>
                  <a:outerShdw blurRad="38100" dist="38100" dir="2700000" algn="tl">
                    <a:srgbClr val="000000">
                      <a:alpha val="43137"/>
                    </a:srgbClr>
                  </a:outerShdw>
                </a:effectLst>
                <a:latin typeface="Arial Black" pitchFamily="34" charset="0"/>
              </a:rPr>
              <a:t>Intelligent Agents Screen</a:t>
            </a:r>
            <a:endParaRPr lang="en-US" sz="2400" dirty="0">
              <a:solidFill>
                <a:prstClr val="white"/>
              </a:solidFill>
              <a:effectLst>
                <a:outerShdw blurRad="38100" dist="38100" dir="2700000" algn="tl">
                  <a:srgbClr val="000000">
                    <a:alpha val="43137"/>
                  </a:srgbClr>
                </a:outerShdw>
              </a:effectLst>
              <a:latin typeface="Arial Black" pitchFamily="34" charset="0"/>
            </a:endParaRPr>
          </a:p>
        </p:txBody>
      </p:sp>
      <p:cxnSp>
        <p:nvCxnSpPr>
          <p:cNvPr id="5" name="Straight Arrow Connector 4"/>
          <p:cNvCxnSpPr/>
          <p:nvPr/>
        </p:nvCxnSpPr>
        <p:spPr>
          <a:xfrm flipH="1">
            <a:off x="3474720" y="3873490"/>
            <a:ext cx="914400" cy="10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8640" y="5989320"/>
            <a:ext cx="184731"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p:nvSpPr>
        <p:spPr>
          <a:xfrm>
            <a:off x="1302344" y="6537299"/>
            <a:ext cx="7841656" cy="307777"/>
          </a:xfrm>
          <a:prstGeom prst="rect">
            <a:avLst/>
          </a:prstGeom>
          <a:noFill/>
        </p:spPr>
        <p:txBody>
          <a:bodyPr wrap="square" rtlCol="0">
            <a:spAutoFit/>
          </a:bodyPr>
          <a:lstStyle/>
          <a:p>
            <a:pPr algn="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PRINTABLE </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CONTENT GUIDE</a:t>
            </a: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 </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hlinkClick r:id="rId3"/>
              </a:rPr>
              <a:t>http://www.neiu.edu/~ctl/D2L/D2L Intelligent Agents Guide.pdf</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a:t>
            </a:r>
            <a:endPar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741276"/>
            <a:ext cx="2709524" cy="4622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9120" y="2145414"/>
            <a:ext cx="2709524" cy="40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Isosceles Triangle 14"/>
          <p:cNvSpPr/>
          <p:nvPr/>
        </p:nvSpPr>
        <p:spPr>
          <a:xfrm>
            <a:off x="1889760" y="2145414"/>
            <a:ext cx="2499360" cy="3218346"/>
          </a:xfrm>
          <a:prstGeom prst="triangle">
            <a:avLst>
              <a:gd name="adj" fmla="val 100000"/>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2613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Quiz Analysis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http://farm1.staticflickr.com/217/487391498_5b839e1e70_z.jpg"/>
          <p:cNvPicPr>
            <a:picLocks noChangeAspect="1" noChangeArrowheads="1"/>
          </p:cNvPicPr>
          <p:nvPr/>
        </p:nvPicPr>
        <p:blipFill rotWithShape="1">
          <a:blip r:embed="rId2">
            <a:extLst>
              <a:ext uri="{28A0092B-C50C-407E-A947-70E740481C1C}">
                <a14:useLocalDpi xmlns:a14="http://schemas.microsoft.com/office/drawing/2010/main" val="0"/>
              </a:ext>
            </a:extLst>
          </a:blip>
          <a:srcRect t="22856" b="27041"/>
          <a:stretch/>
        </p:blipFill>
        <p:spPr bwMode="auto">
          <a:xfrm>
            <a:off x="182879" y="1965960"/>
            <a:ext cx="8273495" cy="402336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9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Quiz Analysis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9416"/>
            <a:ext cx="7589520" cy="4846320"/>
          </a:xfrm>
        </p:spPr>
        <p:txBody>
          <a:bodyPr/>
          <a:lstStyle/>
          <a:p>
            <a:r>
              <a:rPr lang="en-US" dirty="0" smtClean="0">
                <a:solidFill>
                  <a:schemeClr val="bg1"/>
                </a:solidFill>
                <a:latin typeface="Arial" panose="020B0604020202020204" pitchFamily="34" charset="0"/>
                <a:cs typeface="Arial" panose="020B0604020202020204" pitchFamily="34" charset="0"/>
              </a:rPr>
              <a:t>Benefit to instructors who use D2L Quizzes.</a:t>
            </a:r>
            <a:br>
              <a:rPr lang="en-US" dirty="0" smtClean="0">
                <a:solidFill>
                  <a:schemeClr val="bg1"/>
                </a:solidFill>
                <a:latin typeface="Arial" panose="020B0604020202020204" pitchFamily="34" charset="0"/>
                <a:cs typeface="Arial" panose="020B0604020202020204" pitchFamily="34" charset="0"/>
              </a:rPr>
            </a:b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Helps instructors view similar statistics as </a:t>
            </a:r>
            <a:r>
              <a:rPr lang="en-US" dirty="0" err="1" smtClean="0">
                <a:solidFill>
                  <a:schemeClr val="bg1"/>
                </a:solidFill>
                <a:latin typeface="Arial" panose="020B0604020202020204" pitchFamily="34" charset="0"/>
                <a:cs typeface="Arial" panose="020B0604020202020204" pitchFamily="34" charset="0"/>
              </a:rPr>
              <a:t>ScanTron</a:t>
            </a:r>
            <a:r>
              <a:rPr lang="en-US"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reports along with other helpful statistics.</a:t>
            </a:r>
          </a:p>
          <a:p>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Helpful during the course and departmental assessment process.</a:t>
            </a:r>
          </a:p>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621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46304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Quiz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Class &amp; User Statistics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1965960"/>
            <a:ext cx="5856287" cy="2669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descr="C:\Users\ksbeyer\AppData\Local\Temp\SNAGHTMLd28a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10" y="5004434"/>
            <a:ext cx="6800850" cy="1533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344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1168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Quiz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 Statistics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7589520" cy="3941136"/>
          </a:xfrm>
        </p:spPr>
        <p:txBody>
          <a:bodyPr/>
          <a:lstStyle/>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2880360"/>
            <a:ext cx="7408863" cy="253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234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1168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Quiz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 Details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 y="2880360"/>
            <a:ext cx="6884987"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2344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28600"/>
            <a:ext cx="6035040" cy="1470025"/>
          </a:xfrm>
        </p:spPr>
        <p:txBody>
          <a:bodyPr>
            <a:noAutofit/>
          </a:bodyPr>
          <a:lstStyle/>
          <a:p>
            <a:pPr algn="l"/>
            <a:r>
              <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NEIU Center for Teaching &amp; Learning</a:t>
            </a:r>
            <a:endParaRPr lang="en-US" sz="3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2754510" y="2148840"/>
            <a:ext cx="6206609" cy="3170099"/>
          </a:xfrm>
          <a:prstGeom prst="rect">
            <a:avLst/>
          </a:prstGeom>
          <a:noFill/>
        </p:spPr>
        <p:txBody>
          <a:bodyPr wrap="square" rtlCol="0">
            <a:spAutoFit/>
          </a:bodyPr>
          <a:lstStyle/>
          <a:p>
            <a:pPr algn="ctr"/>
            <a:r>
              <a:rPr lang="en-US" sz="40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http://www.neiu.edu/~ctl</a:t>
            </a:r>
            <a:r>
              <a:rPr lang="en-US" sz="40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a:t>
            </a:r>
          </a:p>
          <a:p>
            <a:endParaRPr lang="en-US" sz="4000"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endParaRPr lang="en-US" sz="4000"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endParaRPr lang="en-US" sz="4000" b="1" dirty="0" smtClean="0">
              <a:solidFill>
                <a:prstClr val="white"/>
              </a:solidFill>
              <a:effectLst>
                <a:outerShdw blurRad="38100" dist="38100" dir="2700000" algn="tl">
                  <a:srgbClr val="000000">
                    <a:alpha val="43137"/>
                  </a:srgbClr>
                </a:outerShdw>
              </a:effectLst>
              <a:latin typeface="Arial" pitchFamily="34" charset="0"/>
              <a:cs typeface="Arial" pitchFamily="34" charset="0"/>
            </a:endParaRPr>
          </a:p>
          <a:p>
            <a:pPr algn="ctr"/>
            <a:r>
              <a:rPr lang="en-US" sz="4000" b="1" dirty="0" smtClean="0">
                <a:solidFill>
                  <a:prstClr val="white"/>
                </a:solidFill>
                <a:effectLst>
                  <a:outerShdw blurRad="38100" dist="38100" dir="2700000" algn="tl">
                    <a:srgbClr val="000000">
                      <a:alpha val="43137"/>
                    </a:srgbClr>
                  </a:outerShdw>
                </a:effectLst>
                <a:latin typeface="Arial" pitchFamily="34" charset="0"/>
                <a:cs typeface="Arial" pitchFamily="34" charset="0"/>
              </a:rPr>
              <a:t>THANK YOU!</a:t>
            </a:r>
            <a:endParaRPr lang="en-US" sz="4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41" y="2148840"/>
            <a:ext cx="2085975" cy="2328863"/>
          </a:xfrm>
          <a:prstGeom prst="rect">
            <a:avLst/>
          </a:prstGeom>
        </p:spPr>
      </p:pic>
    </p:spTree>
    <p:extLst>
      <p:ext uri="{BB962C8B-B14F-4D97-AF65-F5344CB8AC3E}">
        <p14:creationId xmlns:p14="http://schemas.microsoft.com/office/powerpoint/2010/main" val="2434564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 User Progress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descr="http://farm8.staticflickr.com/7157/6454031021_31819fd00f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94" y="1600200"/>
            <a:ext cx="7674962" cy="512064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486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Box 7"/>
          <p:cNvSpPr txBox="1"/>
          <p:nvPr/>
        </p:nvSpPr>
        <p:spPr>
          <a:xfrm>
            <a:off x="0" y="0"/>
            <a:ext cx="8778240" cy="461665"/>
          </a:xfrm>
          <a:prstGeom prst="rect">
            <a:avLst/>
          </a:prstGeom>
          <a:noFill/>
        </p:spPr>
        <p:txBody>
          <a:bodyPr wrap="square" rtlCol="0">
            <a:spAutoFit/>
          </a:bodyPr>
          <a:lstStyle/>
          <a:p>
            <a:pPr algn="ctr"/>
            <a:r>
              <a:rPr lang="en-US" sz="2400" dirty="0" smtClean="0">
                <a:solidFill>
                  <a:prstClr val="white"/>
                </a:solidFill>
                <a:effectLst>
                  <a:outerShdw blurRad="38100" dist="38100" dir="2700000" algn="tl">
                    <a:srgbClr val="000000">
                      <a:alpha val="43137"/>
                    </a:srgbClr>
                  </a:outerShdw>
                </a:effectLst>
                <a:latin typeface="Arial Black" pitchFamily="34" charset="0"/>
              </a:rPr>
              <a:t>Course Administration Screen: View User Progress</a:t>
            </a:r>
            <a:endParaRPr lang="en-US" sz="2400" dirty="0">
              <a:solidFill>
                <a:prstClr val="white"/>
              </a:solidFill>
              <a:effectLst>
                <a:outerShdw blurRad="38100" dist="38100" dir="2700000" algn="tl">
                  <a:srgbClr val="000000">
                    <a:alpha val="43137"/>
                  </a:srgbClr>
                </a:outerShdw>
              </a:effectLst>
              <a:latin typeface="Arial Black" pitchFamily="34" charset="0"/>
            </a:endParaRPr>
          </a:p>
        </p:txBody>
      </p:sp>
      <p:sp>
        <p:nvSpPr>
          <p:cNvPr id="20" name="TextBox 19"/>
          <p:cNvSpPr txBox="1"/>
          <p:nvPr/>
        </p:nvSpPr>
        <p:spPr>
          <a:xfrm>
            <a:off x="-76200" y="3820180"/>
            <a:ext cx="1347552" cy="523220"/>
          </a:xfrm>
          <a:prstGeom prst="rect">
            <a:avLst/>
          </a:prstGeom>
          <a:noFill/>
        </p:spPr>
        <p:txBody>
          <a:bodyPr wrap="square" rtlCol="0">
            <a:spAutoFit/>
          </a:bodyPr>
          <a:lstStyle/>
          <a:p>
            <a:pPr algn="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VIEW USER PROGRESS</a:t>
            </a:r>
            <a:endPar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 y="624840"/>
            <a:ext cx="6366667" cy="594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597576" y="4337045"/>
            <a:ext cx="673776" cy="44449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57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TextBox 7"/>
          <p:cNvSpPr txBox="1"/>
          <p:nvPr/>
        </p:nvSpPr>
        <p:spPr>
          <a:xfrm>
            <a:off x="0" y="0"/>
            <a:ext cx="8229600" cy="461665"/>
          </a:xfrm>
          <a:prstGeom prst="rect">
            <a:avLst/>
          </a:prstGeom>
          <a:noFill/>
        </p:spPr>
        <p:txBody>
          <a:bodyPr wrap="square" rtlCol="0">
            <a:spAutoFit/>
          </a:bodyPr>
          <a:lstStyle/>
          <a:p>
            <a:pPr algn="ctr"/>
            <a:r>
              <a:rPr lang="en-US" sz="2400" dirty="0" smtClean="0">
                <a:solidFill>
                  <a:prstClr val="white"/>
                </a:solidFill>
                <a:effectLst>
                  <a:outerShdw blurRad="38100" dist="38100" dir="2700000" algn="tl">
                    <a:srgbClr val="000000">
                      <a:alpha val="43137"/>
                    </a:srgbClr>
                  </a:outerShdw>
                </a:effectLst>
                <a:latin typeface="Arial Black" pitchFamily="34" charset="0"/>
              </a:rPr>
              <a:t>View User Progress Screen</a:t>
            </a:r>
            <a:endParaRPr lang="en-US" sz="2400" dirty="0">
              <a:solidFill>
                <a:prstClr val="white"/>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548640" y="5989320"/>
            <a:ext cx="184731"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p:nvSpPr>
        <p:spPr>
          <a:xfrm>
            <a:off x="1302344" y="6537299"/>
            <a:ext cx="7841656" cy="307777"/>
          </a:xfrm>
          <a:prstGeom prst="rect">
            <a:avLst/>
          </a:prstGeom>
          <a:noFill/>
        </p:spPr>
        <p:txBody>
          <a:bodyPr wrap="square" rtlCol="0">
            <a:spAutoFit/>
          </a:bodyPr>
          <a:lstStyle/>
          <a:p>
            <a:pPr algn="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PRINTABLE </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CONTENT GUIDE</a:t>
            </a:r>
            <a:r>
              <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rPr>
              <a:t>: </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hlinkClick r:id="rId3"/>
              </a:rPr>
              <a:t>http://www.neiu.edu/~ctl/D2L/D2L View User Progress.pdf</a:t>
            </a:r>
            <a:r>
              <a:rPr lang="en-US" sz="1400" dirty="0" smtClean="0">
                <a:solidFill>
                  <a:prstClr val="white"/>
                </a:solidFill>
                <a:effectLst>
                  <a:outerShdw blurRad="38100" dist="38100" dir="2700000" algn="tl">
                    <a:srgbClr val="000000">
                      <a:alpha val="43137"/>
                    </a:srgbClr>
                  </a:outerShdw>
                </a:effectLst>
                <a:latin typeface="Arial" pitchFamily="34" charset="0"/>
                <a:cs typeface="Arial" pitchFamily="34" charset="0"/>
              </a:rPr>
              <a:t> </a:t>
            </a:r>
            <a:endParaRPr lang="en-US" sz="1400"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 y="700087"/>
            <a:ext cx="55245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891677"/>
            <a:ext cx="6105525"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sosceles Triangle 10"/>
          <p:cNvSpPr/>
          <p:nvPr/>
        </p:nvSpPr>
        <p:spPr>
          <a:xfrm>
            <a:off x="365761" y="3891677"/>
            <a:ext cx="2377440" cy="2266235"/>
          </a:xfrm>
          <a:prstGeom prst="triangle">
            <a:avLst>
              <a:gd name="adj" fmla="val 100000"/>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42954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Rubric Analysis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http://farm4.staticflickr.com/3123/2407686922_dd2b95260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1600200"/>
            <a:ext cx="5852160" cy="5067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56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Rubric Analysis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9416"/>
            <a:ext cx="7589520" cy="4846320"/>
          </a:xfrm>
        </p:spPr>
        <p:txBody>
          <a:bodyPr/>
          <a:lstStyle/>
          <a:p>
            <a:r>
              <a:rPr lang="en-US" dirty="0" smtClean="0">
                <a:solidFill>
                  <a:schemeClr val="bg1"/>
                </a:solidFill>
                <a:latin typeface="Arial" panose="020B0604020202020204" pitchFamily="34" charset="0"/>
                <a:cs typeface="Arial" panose="020B0604020202020204" pitchFamily="34" charset="0"/>
              </a:rPr>
              <a:t>Benefit to instructors who use the D2L Rubrics.</a:t>
            </a:r>
            <a:br>
              <a:rPr lang="en-US" dirty="0" smtClean="0">
                <a:solidFill>
                  <a:schemeClr val="bg1"/>
                </a:solidFill>
                <a:latin typeface="Arial" panose="020B0604020202020204" pitchFamily="34" charset="0"/>
                <a:cs typeface="Arial" panose="020B0604020202020204" pitchFamily="34" charset="0"/>
              </a:rPr>
            </a:b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Allows instructors to view various levels of statistics.</a:t>
            </a:r>
          </a:p>
          <a:p>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Helpful during the course and departmental assessment process.</a:t>
            </a:r>
          </a:p>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968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1168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Rubric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Overall Statistics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7589520" cy="3941136"/>
          </a:xfrm>
        </p:spPr>
        <p:txBody>
          <a:bodyPr/>
          <a:lstStyle/>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697480"/>
            <a:ext cx="7065963" cy="3819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0936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1168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Rubric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Criteria Statistics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7589520" cy="3941136"/>
          </a:xfrm>
        </p:spPr>
        <p:txBody>
          <a:bodyPr/>
          <a:lstStyle/>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0" y="3246120"/>
            <a:ext cx="7997930" cy="2188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474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13F9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011680"/>
          </a:xfrm>
        </p:spPr>
        <p:txBody>
          <a:bodyPr>
            <a:normAutofit/>
          </a:bodyPr>
          <a:lstStyle/>
          <a:p>
            <a:pPr algn="ctr"/>
            <a: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Rubric Analysis</a:t>
            </a:r>
            <a:br>
              <a:rPr lang="en-US" sz="48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cap="none"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Statistics</a:t>
            </a:r>
            <a:endParaRPr lang="en-US" sz="4800" cap="none"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514600"/>
            <a:ext cx="7589520" cy="3941136"/>
          </a:xfrm>
        </p:spPr>
        <p:txBody>
          <a:bodyPr/>
          <a:lstStyle/>
          <a:p>
            <a:endParaRPr lang="en-US" dirty="0">
              <a:solidFill>
                <a:schemeClr val="bg1"/>
              </a:solidFill>
              <a:latin typeface="Arial" panose="020B0604020202020204" pitchFamily="34" charset="0"/>
              <a:cs typeface="Arial" panose="020B0604020202020204" pitchFamily="34" charset="0"/>
            </a:endParaRPr>
          </a:p>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pPr marL="0" indent="0">
              <a:buNone/>
            </a:pPr>
            <a:endParaRPr lang="en-US" dirty="0">
              <a:solidFill>
                <a:schemeClr val="bg1"/>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3063240"/>
            <a:ext cx="57912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4749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624</TotalTime>
  <Words>351</Words>
  <Application>Microsoft Office PowerPoint</Application>
  <PresentationFormat>On-screen Show (4:3)</PresentationFormat>
  <Paragraphs>76</Paragraphs>
  <Slides>18</Slides>
  <Notes>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Opulent</vt:lpstr>
      <vt:lpstr>1_Opulent</vt:lpstr>
      <vt:lpstr>NEIU Center for Teaching &amp; Learning</vt:lpstr>
      <vt:lpstr>View User Progress</vt:lpstr>
      <vt:lpstr>PowerPoint Presentation</vt:lpstr>
      <vt:lpstr>PowerPoint Presentation</vt:lpstr>
      <vt:lpstr>Rubric Analysis</vt:lpstr>
      <vt:lpstr>Rubric Analysis</vt:lpstr>
      <vt:lpstr>Rubric Analysis Overall Statistics</vt:lpstr>
      <vt:lpstr>Rubric Analysis Criteria Statistics</vt:lpstr>
      <vt:lpstr>Rubric Analysis Individual Statistics</vt:lpstr>
      <vt:lpstr>Intelligent Agents</vt:lpstr>
      <vt:lpstr>PowerPoint Presentation</vt:lpstr>
      <vt:lpstr>PowerPoint Presentation</vt:lpstr>
      <vt:lpstr>Quiz Analysis</vt:lpstr>
      <vt:lpstr>Quiz Analysis</vt:lpstr>
      <vt:lpstr>Quiz Analysis Class &amp; User Statistics</vt:lpstr>
      <vt:lpstr>Quiz Analysis Question Statistics</vt:lpstr>
      <vt:lpstr>Quiz Analysis Question Details</vt:lpstr>
      <vt:lpstr>NEIU Center for Teaching &amp;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NEIU Center for Teaching &amp; Learning</dc:title>
  <dc:creator>Thomas J. Tobin</dc:creator>
  <cp:lastModifiedBy>Thomas J. Tobin</cp:lastModifiedBy>
  <cp:revision>56</cp:revision>
  <dcterms:created xsi:type="dcterms:W3CDTF">2012-02-24T21:42:45Z</dcterms:created>
  <dcterms:modified xsi:type="dcterms:W3CDTF">2013-10-07T19:30:53Z</dcterms:modified>
</cp:coreProperties>
</file>